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845560" y="6083640"/>
            <a:ext cx="22752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557320" y="6390720"/>
            <a:ext cx="107640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519BDEE1-54E1-478F-957C-8B184C2FA9B1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3" name="CustomShape 4"/>
            <p:cNvSpPr/>
            <p:nvPr/>
          </p:nvSpPr>
          <p:spPr>
            <a:xfrm>
              <a:off x="766800" y="2010600"/>
              <a:ext cx="452520" cy="8784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1222200" y="2012040"/>
              <a:ext cx="916200" cy="8784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" name="CustomShape 6"/>
          <p:cNvSpPr/>
          <p:nvPr/>
        </p:nvSpPr>
        <p:spPr>
          <a:xfrm>
            <a:off x="0" y="0"/>
            <a:ext cx="12190680" cy="72504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680" cy="489960"/>
          </a:xfrm>
          <a:prstGeom prst="rect">
            <a:avLst/>
          </a:prstGeom>
          <a:ln>
            <a:noFill/>
          </a:ln>
        </p:spPr>
      </p:pic>
      <p:grpSp>
        <p:nvGrpSpPr>
          <p:cNvPr id="7" name="Group 7"/>
          <p:cNvGrpSpPr/>
          <p:nvPr/>
        </p:nvGrpSpPr>
        <p:grpSpPr>
          <a:xfrm>
            <a:off x="9779400" y="95760"/>
            <a:ext cx="2100600" cy="535680"/>
            <a:chOff x="9779400" y="95760"/>
            <a:chExt cx="2100600" cy="535680"/>
          </a:xfrm>
        </p:grpSpPr>
        <p:pic>
          <p:nvPicPr>
            <p:cNvPr id="8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1200" cy="535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4040" cy="535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845560" y="6083640"/>
            <a:ext cx="22752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2"/>
          <p:cNvSpPr/>
          <p:nvPr/>
        </p:nvSpPr>
        <p:spPr>
          <a:xfrm>
            <a:off x="5557320" y="6390720"/>
            <a:ext cx="107640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B69AB347-E7B7-473B-9887-FBE4AA9B5069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50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51" name="CustomShape 4"/>
            <p:cNvSpPr/>
            <p:nvPr/>
          </p:nvSpPr>
          <p:spPr>
            <a:xfrm>
              <a:off x="766800" y="2010600"/>
              <a:ext cx="452520" cy="8784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5"/>
            <p:cNvSpPr/>
            <p:nvPr/>
          </p:nvSpPr>
          <p:spPr>
            <a:xfrm rot="10800000">
              <a:off x="1222200" y="2012040"/>
              <a:ext cx="916200" cy="8784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3" name="CustomShape 6"/>
          <p:cNvSpPr/>
          <p:nvPr/>
        </p:nvSpPr>
        <p:spPr>
          <a:xfrm>
            <a:off x="0" y="0"/>
            <a:ext cx="12190680" cy="72504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680" cy="489960"/>
          </a:xfrm>
          <a:prstGeom prst="rect">
            <a:avLst/>
          </a:prstGeom>
          <a:ln>
            <a:noFill/>
          </a:ln>
        </p:spPr>
      </p:pic>
      <p:grpSp>
        <p:nvGrpSpPr>
          <p:cNvPr id="55" name="Group 7"/>
          <p:cNvGrpSpPr/>
          <p:nvPr/>
        </p:nvGrpSpPr>
        <p:grpSpPr>
          <a:xfrm>
            <a:off x="9779400" y="95760"/>
            <a:ext cx="2100600" cy="535680"/>
            <a:chOff x="9779400" y="95760"/>
            <a:chExt cx="2100600" cy="535680"/>
          </a:xfrm>
        </p:grpSpPr>
        <p:pic>
          <p:nvPicPr>
            <p:cNvPr id="56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1200" cy="535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4040" cy="535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8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845560" y="6083640"/>
            <a:ext cx="22752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5557320" y="6390720"/>
            <a:ext cx="107640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972EACC2-F6BE-4BEE-9737-9C5E6755FADA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98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99" name="CustomShape 4"/>
            <p:cNvSpPr/>
            <p:nvPr/>
          </p:nvSpPr>
          <p:spPr>
            <a:xfrm>
              <a:off x="766800" y="2010600"/>
              <a:ext cx="452520" cy="8784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CustomShape 5"/>
            <p:cNvSpPr/>
            <p:nvPr/>
          </p:nvSpPr>
          <p:spPr>
            <a:xfrm rot="10800000">
              <a:off x="1222200" y="2012040"/>
              <a:ext cx="916200" cy="8784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1" name="CustomShape 6"/>
          <p:cNvSpPr/>
          <p:nvPr/>
        </p:nvSpPr>
        <p:spPr>
          <a:xfrm>
            <a:off x="0" y="0"/>
            <a:ext cx="12190680" cy="72504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680" cy="489960"/>
          </a:xfrm>
          <a:prstGeom prst="rect">
            <a:avLst/>
          </a:prstGeom>
          <a:ln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9779400" y="95760"/>
            <a:ext cx="2100600" cy="535680"/>
            <a:chOff x="9779400" y="95760"/>
            <a:chExt cx="2100600" cy="535680"/>
          </a:xfrm>
        </p:grpSpPr>
        <p:pic>
          <p:nvPicPr>
            <p:cNvPr id="104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1200" cy="535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4040" cy="535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845560" y="6083640"/>
            <a:ext cx="22752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5557320" y="6390720"/>
            <a:ext cx="107640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F476ED72-0492-4DCF-B6B3-F69EB864918F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47" name="CustomShape 4"/>
            <p:cNvSpPr/>
            <p:nvPr/>
          </p:nvSpPr>
          <p:spPr>
            <a:xfrm>
              <a:off x="766800" y="2010600"/>
              <a:ext cx="452520" cy="8784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5"/>
            <p:cNvSpPr/>
            <p:nvPr/>
          </p:nvSpPr>
          <p:spPr>
            <a:xfrm rot="10800000">
              <a:off x="1222200" y="2012040"/>
              <a:ext cx="916200" cy="8784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9" name="CustomShape 6"/>
          <p:cNvSpPr/>
          <p:nvPr/>
        </p:nvSpPr>
        <p:spPr>
          <a:xfrm>
            <a:off x="0" y="0"/>
            <a:ext cx="12190680" cy="72504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680" cy="489960"/>
          </a:xfrm>
          <a:prstGeom prst="rect">
            <a:avLst/>
          </a:prstGeom>
          <a:ln>
            <a:noFill/>
          </a:ln>
        </p:spPr>
      </p:pic>
      <p:grpSp>
        <p:nvGrpSpPr>
          <p:cNvPr id="151" name="Group 7"/>
          <p:cNvGrpSpPr/>
          <p:nvPr/>
        </p:nvGrpSpPr>
        <p:grpSpPr>
          <a:xfrm>
            <a:off x="9779400" y="95760"/>
            <a:ext cx="2100600" cy="535680"/>
            <a:chOff x="9779400" y="95760"/>
            <a:chExt cx="2100600" cy="535680"/>
          </a:xfrm>
        </p:grpSpPr>
        <p:pic>
          <p:nvPicPr>
            <p:cNvPr id="152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1200" cy="535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4040" cy="535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845560" y="6083640"/>
            <a:ext cx="22752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5557320" y="6390720"/>
            <a:ext cx="107640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3EA0F7FD-BCC5-436D-8921-FD1C5D101006}" type="slidenum">
              <a:rPr b="0" lang="en-US" sz="1400" spc="-1" strike="noStrike">
                <a:solidFill>
                  <a:srgbClr val="202731"/>
                </a:solidFill>
                <a:latin typeface="Arial"/>
                <a:ea typeface="宋体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94" name="Group 3"/>
          <p:cNvGrpSpPr/>
          <p:nvPr/>
        </p:nvGrpSpPr>
        <p:grpSpPr>
          <a:xfrm>
            <a:off x="766800" y="2010600"/>
            <a:ext cx="1371600" cy="89280"/>
            <a:chOff x="766800" y="2010600"/>
            <a:chExt cx="1371600" cy="89280"/>
          </a:xfrm>
        </p:grpSpPr>
        <p:sp>
          <p:nvSpPr>
            <p:cNvPr id="195" name="CustomShape 4"/>
            <p:cNvSpPr/>
            <p:nvPr/>
          </p:nvSpPr>
          <p:spPr>
            <a:xfrm>
              <a:off x="766800" y="2010600"/>
              <a:ext cx="452520" cy="87840"/>
            </a:xfrm>
            <a:custGeom>
              <a:avLst/>
              <a:gdLst/>
              <a:ahLst/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0134e"/>
                </a:gs>
                <a:gs pos="40000">
                  <a:srgbClr val="ff0000"/>
                </a:gs>
                <a:gs pos="68000">
                  <a:schemeClr val="accent2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CustomShape 5"/>
            <p:cNvSpPr/>
            <p:nvPr/>
          </p:nvSpPr>
          <p:spPr>
            <a:xfrm rot="10800000">
              <a:off x="1222200" y="2012040"/>
              <a:ext cx="916200" cy="87840"/>
            </a:xfrm>
            <a:custGeom>
              <a:avLst/>
              <a:gdLst/>
              <a:ahLst/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6000">
                  <a:srgbClr val="54cc5b"/>
                </a:gs>
                <a:gs pos="67000">
                  <a:srgbClr val="0e81b7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7" name="CustomShape 6"/>
          <p:cNvSpPr/>
          <p:nvPr/>
        </p:nvSpPr>
        <p:spPr>
          <a:xfrm>
            <a:off x="0" y="0"/>
            <a:ext cx="12190680" cy="725040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图片 13" descr=""/>
          <p:cNvPicPr/>
          <p:nvPr/>
        </p:nvPicPr>
        <p:blipFill>
          <a:blip r:embed="rId2"/>
          <a:stretch/>
        </p:blipFill>
        <p:spPr>
          <a:xfrm>
            <a:off x="487080" y="117720"/>
            <a:ext cx="1696680" cy="489960"/>
          </a:xfrm>
          <a:prstGeom prst="rect">
            <a:avLst/>
          </a:prstGeom>
          <a:ln>
            <a:noFill/>
          </a:ln>
        </p:spPr>
      </p:pic>
      <p:grpSp>
        <p:nvGrpSpPr>
          <p:cNvPr id="199" name="Group 7"/>
          <p:cNvGrpSpPr/>
          <p:nvPr/>
        </p:nvGrpSpPr>
        <p:grpSpPr>
          <a:xfrm>
            <a:off x="9779400" y="95760"/>
            <a:ext cx="2100600" cy="535680"/>
            <a:chOff x="9779400" y="95760"/>
            <a:chExt cx="2100600" cy="535680"/>
          </a:xfrm>
        </p:grpSpPr>
        <p:pic>
          <p:nvPicPr>
            <p:cNvPr id="200" name="图片 15" descr=""/>
            <p:cNvPicPr/>
            <p:nvPr/>
          </p:nvPicPr>
          <p:blipFill>
            <a:blip r:embed="rId3"/>
            <a:srcRect l="0" t="0" r="68763" b="0"/>
            <a:stretch/>
          </p:blipFill>
          <p:spPr>
            <a:xfrm>
              <a:off x="9779400" y="95760"/>
              <a:ext cx="691200" cy="535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1" name="图片 16" descr=""/>
            <p:cNvPicPr/>
            <p:nvPr/>
          </p:nvPicPr>
          <p:blipFill>
            <a:blip r:embed="rId4"/>
            <a:srcRect l="29158" t="0" r="5197" b="0"/>
            <a:stretch/>
          </p:blipFill>
          <p:spPr>
            <a:xfrm>
              <a:off x="10425960" y="95760"/>
              <a:ext cx="1454040" cy="535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2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66640" y="1581840"/>
            <a:ext cx="16671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电容数据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75160" y="2887200"/>
            <a:ext cx="6640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HUAWEI P10 Plus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：触摸屏电容数据路径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/proc/touchscreen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55600" y="1499040"/>
            <a:ext cx="408888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down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283040" y="5396760"/>
            <a:ext cx="97797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触摸手机电容屏下侧，正常情况为左图，干扰条件为右图，干扰造成的效果是同一行出现电容极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图片 330" descr=""/>
          <p:cNvPicPr/>
          <p:nvPr/>
        </p:nvPicPr>
        <p:blipFill>
          <a:blip r:embed="rId1"/>
          <a:srcRect l="11255" t="10457" r="17230" b="9428"/>
          <a:stretch/>
        </p:blipFill>
        <p:spPr>
          <a:xfrm rot="21600">
            <a:off x="1077840" y="2482920"/>
            <a:ext cx="4491000" cy="2503800"/>
          </a:xfrm>
          <a:prstGeom prst="rect">
            <a:avLst/>
          </a:prstGeom>
          <a:ln>
            <a:noFill/>
          </a:ln>
        </p:spPr>
      </p:pic>
      <p:pic>
        <p:nvPicPr>
          <p:cNvPr id="272" name="图片 331" descr=""/>
          <p:cNvPicPr/>
          <p:nvPr/>
        </p:nvPicPr>
        <p:blipFill>
          <a:blip r:embed="rId2"/>
          <a:srcRect l="10632" t="9974" r="17357" b="7498"/>
          <a:stretch/>
        </p:blipFill>
        <p:spPr>
          <a:xfrm>
            <a:off x="6492240" y="2450520"/>
            <a:ext cx="4506840" cy="257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55600" y="1499040"/>
            <a:ext cx="408888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left_up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168920" y="5396760"/>
            <a:ext cx="100083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触摸手机电容屏左上角，正常情况为左图，干扰条件为右图，干扰造成的效果是同一行出现电容极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图片 334" descr=""/>
          <p:cNvPicPr/>
          <p:nvPr/>
        </p:nvPicPr>
        <p:blipFill>
          <a:blip r:embed="rId1"/>
          <a:srcRect l="10632" t="9869" r="17357" b="9117"/>
          <a:stretch/>
        </p:blipFill>
        <p:spPr>
          <a:xfrm>
            <a:off x="1463040" y="2377440"/>
            <a:ext cx="4543560" cy="2559240"/>
          </a:xfrm>
          <a:prstGeom prst="rect">
            <a:avLst/>
          </a:prstGeom>
          <a:ln>
            <a:noFill/>
          </a:ln>
        </p:spPr>
      </p:pic>
      <p:pic>
        <p:nvPicPr>
          <p:cNvPr id="276" name="图片 335" descr=""/>
          <p:cNvPicPr/>
          <p:nvPr/>
        </p:nvPicPr>
        <p:blipFill>
          <a:blip r:embed="rId2"/>
          <a:srcRect l="11382" t="9869" r="17357" b="9117"/>
          <a:stretch/>
        </p:blipFill>
        <p:spPr>
          <a:xfrm>
            <a:off x="6614280" y="2407680"/>
            <a:ext cx="4497840" cy="25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55600" y="1499040"/>
            <a:ext cx="408888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right_up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167840" y="5396760"/>
            <a:ext cx="100098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触摸手机电容屏右上角，正常情况为左图，干扰条件为右图，干扰造成的效果是同一行出现电容极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9" name="图片 338" descr=""/>
          <p:cNvPicPr/>
          <p:nvPr/>
        </p:nvPicPr>
        <p:blipFill>
          <a:blip r:embed="rId1"/>
          <a:srcRect l="9879" t="8372" r="17357" b="9117"/>
          <a:stretch/>
        </p:blipFill>
        <p:spPr>
          <a:xfrm>
            <a:off x="1371600" y="2286000"/>
            <a:ext cx="4506840" cy="2559240"/>
          </a:xfrm>
          <a:prstGeom prst="rect">
            <a:avLst/>
          </a:prstGeom>
          <a:ln>
            <a:noFill/>
          </a:ln>
        </p:spPr>
      </p:pic>
      <p:pic>
        <p:nvPicPr>
          <p:cNvPr id="280" name="图片 339" descr=""/>
          <p:cNvPicPr/>
          <p:nvPr/>
        </p:nvPicPr>
        <p:blipFill>
          <a:blip r:embed="rId2"/>
          <a:srcRect l="11244" t="9991" r="16743" b="8088"/>
          <a:stretch/>
        </p:blipFill>
        <p:spPr>
          <a:xfrm>
            <a:off x="6639120" y="2341440"/>
            <a:ext cx="4497840" cy="25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55600" y="1499040"/>
            <a:ext cx="468144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left_down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67840" y="5396760"/>
            <a:ext cx="100098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触摸手机电容屏左下角，正常情况为左图，干扰条件为右图，干扰造成的效果是同一行出现电容极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3" name="图片 342" descr=""/>
          <p:cNvPicPr/>
          <p:nvPr/>
        </p:nvPicPr>
        <p:blipFill>
          <a:blip r:embed="rId1"/>
          <a:srcRect l="10632" t="9869" r="16608" b="7622"/>
          <a:stretch/>
        </p:blipFill>
        <p:spPr>
          <a:xfrm>
            <a:off x="1252800" y="2468880"/>
            <a:ext cx="4506840" cy="2559240"/>
          </a:xfrm>
          <a:prstGeom prst="rect">
            <a:avLst/>
          </a:prstGeom>
          <a:ln>
            <a:noFill/>
          </a:ln>
        </p:spPr>
      </p:pic>
      <p:pic>
        <p:nvPicPr>
          <p:cNvPr id="284" name="图片 343" descr=""/>
          <p:cNvPicPr/>
          <p:nvPr/>
        </p:nvPicPr>
        <p:blipFill>
          <a:blip r:embed="rId2"/>
          <a:srcRect l="10652" t="9533" r="17217" b="9348"/>
          <a:stretch/>
        </p:blipFill>
        <p:spPr>
          <a:xfrm>
            <a:off x="6519600" y="2468880"/>
            <a:ext cx="4543560" cy="25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255600" y="1499040"/>
            <a:ext cx="449820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right_down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169280" y="5396760"/>
            <a:ext cx="100083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触摸手机电容屏右下角，正常情况为左图，干扰条件为右图，干扰造成的效果是同一行出现电容极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7" name="图片 346" descr=""/>
          <p:cNvPicPr/>
          <p:nvPr/>
        </p:nvPicPr>
        <p:blipFill>
          <a:blip r:embed="rId1"/>
          <a:srcRect l="10632" t="9743" r="17357" b="9254"/>
          <a:stretch/>
        </p:blipFill>
        <p:spPr>
          <a:xfrm>
            <a:off x="1188720" y="2468880"/>
            <a:ext cx="4543560" cy="2559240"/>
          </a:xfrm>
          <a:prstGeom prst="rect">
            <a:avLst/>
          </a:prstGeom>
          <a:ln>
            <a:noFill/>
          </a:ln>
        </p:spPr>
      </p:pic>
      <p:pic>
        <p:nvPicPr>
          <p:cNvPr id="288" name="图片 347" descr=""/>
          <p:cNvPicPr/>
          <p:nvPr/>
        </p:nvPicPr>
        <p:blipFill>
          <a:blip r:embed="rId2"/>
          <a:srcRect l="10632" t="9743" r="16608" b="9254"/>
          <a:stretch/>
        </p:blipFill>
        <p:spPr>
          <a:xfrm>
            <a:off x="6309360" y="2468880"/>
            <a:ext cx="4589280" cy="25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29920" y="1554480"/>
            <a:ext cx="193824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record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0" name="图片 349" descr=""/>
          <p:cNvPicPr/>
          <p:nvPr/>
        </p:nvPicPr>
        <p:blipFill>
          <a:blip r:embed="rId1"/>
          <a:stretch/>
        </p:blipFill>
        <p:spPr>
          <a:xfrm>
            <a:off x="2560320" y="1579680"/>
            <a:ext cx="2299680" cy="40892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2743200" y="5852160"/>
            <a:ext cx="1800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图片 351" descr=""/>
          <p:cNvPicPr/>
          <p:nvPr/>
        </p:nvPicPr>
        <p:blipFill>
          <a:blip r:embed="rId2"/>
          <a:srcRect l="19983" t="0" r="8896" b="2669"/>
          <a:stretch/>
        </p:blipFill>
        <p:spPr>
          <a:xfrm>
            <a:off x="6035040" y="1463040"/>
            <a:ext cx="2239920" cy="4114440"/>
          </a:xfrm>
          <a:prstGeom prst="rect">
            <a:avLst/>
          </a:prstGeom>
          <a:ln>
            <a:noFill/>
          </a:ln>
        </p:spPr>
      </p:pic>
      <p:pic>
        <p:nvPicPr>
          <p:cNvPr id="293" name="图片 352" descr=""/>
          <p:cNvPicPr/>
          <p:nvPr/>
        </p:nvPicPr>
        <p:blipFill>
          <a:blip r:embed="rId3"/>
          <a:stretch/>
        </p:blipFill>
        <p:spPr>
          <a:xfrm>
            <a:off x="9052560" y="1463040"/>
            <a:ext cx="2313000" cy="4114440"/>
          </a:xfrm>
          <a:prstGeom prst="rect">
            <a:avLst/>
          </a:prstGeom>
          <a:ln>
            <a:noFill/>
          </a:ln>
        </p:spPr>
      </p:pic>
      <p:sp>
        <p:nvSpPr>
          <p:cNvPr id="294" name="CustomShape 3"/>
          <p:cNvSpPr/>
          <p:nvPr/>
        </p:nvSpPr>
        <p:spPr>
          <a:xfrm>
            <a:off x="2560320" y="5943600"/>
            <a:ext cx="23893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wifi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传输时划线不稳定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6126480" y="5943600"/>
            <a:ext cx="200916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施加干扰触摸角点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9146160" y="5943600"/>
            <a:ext cx="200916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施加干扰上下滑动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2631600" y="1777320"/>
            <a:ext cx="10972080" cy="458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重复角点斜线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Getevent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示波器观察白噪声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Usrp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任意波形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示波器测试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800k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白噪声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外壳电位和地电位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定频正弦波观察电容值变化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电源对地电位是否变化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有干扰无触碰原始数据观察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电容变化值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TDDI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Log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放手机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卡里面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529920" y="1554480"/>
            <a:ext cx="193824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next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609480" y="1604520"/>
            <a:ext cx="2773800" cy="772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</a:rPr>
              <a:t>TDDI</a:t>
            </a:r>
            <a:r>
              <a:rPr b="0" lang="en-US" sz="2400" spc="-1" strike="noStrike">
                <a:solidFill>
                  <a:srgbClr val="0e81b7"/>
                </a:solidFill>
                <a:latin typeface="华文细黑"/>
              </a:rPr>
              <a:t>自电容调研</a:t>
            </a:r>
            <a:endParaRPr b="0" lang="en-US" sz="2400" spc="-1" strike="noStrike">
              <a:solidFill>
                <a:srgbClr val="0e81b7"/>
              </a:solidFill>
              <a:latin typeface="华文细黑"/>
              <a:ea typeface="华文细黑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1293480" y="2286000"/>
            <a:ext cx="8307720" cy="1498680"/>
          </a:xfrm>
          <a:prstGeom prst="rect">
            <a:avLst/>
          </a:prstGeom>
          <a:ln>
            <a:noFill/>
          </a:ln>
        </p:spPr>
      </p:pic>
      <p:sp>
        <p:nvSpPr>
          <p:cNvPr id="301" name="TextShape 2"/>
          <p:cNvSpPr txBox="1"/>
          <p:nvPr/>
        </p:nvSpPr>
        <p:spPr>
          <a:xfrm>
            <a:off x="1463040" y="3777480"/>
            <a:ext cx="406692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可以采用分时法和分区法实现多点触控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66640" y="1581840"/>
            <a:ext cx="191844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电容值反馈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3" name="图片 3" descr=""/>
          <p:cNvPicPr/>
          <p:nvPr/>
        </p:nvPicPr>
        <p:blipFill>
          <a:blip r:embed="rId1"/>
          <a:stretch/>
        </p:blipFill>
        <p:spPr>
          <a:xfrm>
            <a:off x="1356120" y="2866320"/>
            <a:ext cx="9169920" cy="297900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681480" y="2280960"/>
            <a:ext cx="11552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17*30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行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66640" y="1581840"/>
            <a:ext cx="191844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电容值反馈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037160" y="2280960"/>
            <a:ext cx="865440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边缘部分电容值偏差大，为了表现手机大部分触摸屏的电容值变化，取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15*30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数据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将电容值较小的数据点都赋值为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7" name="图片 2" descr=""/>
          <p:cNvPicPr/>
          <p:nvPr/>
        </p:nvPicPr>
        <p:blipFill>
          <a:blip r:embed="rId1"/>
          <a:stretch/>
        </p:blipFill>
        <p:spPr>
          <a:xfrm>
            <a:off x="3291840" y="2991240"/>
            <a:ext cx="6635520" cy="331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66640" y="1581840"/>
            <a:ext cx="191844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Normal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9" name="图片 3" descr=""/>
          <p:cNvPicPr/>
          <p:nvPr/>
        </p:nvPicPr>
        <p:blipFill>
          <a:blip r:embed="rId1"/>
          <a:stretch/>
        </p:blipFill>
        <p:spPr>
          <a:xfrm>
            <a:off x="2241360" y="1422720"/>
            <a:ext cx="8534880" cy="4266720"/>
          </a:xfrm>
          <a:prstGeom prst="rect">
            <a:avLst/>
          </a:prstGeom>
          <a:ln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1868760" y="5690880"/>
            <a:ext cx="100202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正常情况下，触摸屏的电容值变化大概为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-50~+50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，边缘列部分电容值较低，中心电容值较高，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随时间变化触摸屏电容值会有一定的变化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55600" y="1499040"/>
            <a:ext cx="352116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Connect-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no</a:t>
            </a: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 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electricity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2135160" y="5690880"/>
            <a:ext cx="7723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充电线连接、函数发生器无输出下，触摸屏的电容值与正常情况下基本相同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3" name="图片 2" descr=""/>
          <p:cNvPicPr/>
          <p:nvPr/>
        </p:nvPicPr>
        <p:blipFill>
          <a:blip r:embed="rId1"/>
          <a:srcRect l="0" t="10611" r="-604" b="0"/>
          <a:stretch/>
        </p:blipFill>
        <p:spPr>
          <a:xfrm>
            <a:off x="2301480" y="1951920"/>
            <a:ext cx="8587800" cy="381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55600" y="1499040"/>
            <a:ext cx="352116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disturb-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no</a:t>
            </a: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 </a:t>
            </a:r>
            <a:r>
              <a:rPr b="1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2053800" y="5690880"/>
            <a:ext cx="7495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地电位加入干扰、手指无触碰下，触摸屏的电容值与正常情况下基本相同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6" name="图片 3" descr=""/>
          <p:cNvPicPr/>
          <p:nvPr/>
        </p:nvPicPr>
        <p:blipFill>
          <a:blip r:embed="rId1"/>
          <a:srcRect l="4655" t="10070" r="0" b="0"/>
          <a:stretch/>
        </p:blipFill>
        <p:spPr>
          <a:xfrm>
            <a:off x="2507040" y="1921320"/>
            <a:ext cx="7992000" cy="376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255600" y="1499040"/>
            <a:ext cx="408888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left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281960" y="5396760"/>
            <a:ext cx="97812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触摸手机电容屏左侧，正常情况为左图，干扰条件为右图，干扰造成的效果是同一行出现电容极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9" name="图片 318" descr=""/>
          <p:cNvPicPr/>
          <p:nvPr/>
        </p:nvPicPr>
        <p:blipFill>
          <a:blip r:embed="rId1"/>
          <a:srcRect l="11792" t="9974" r="17694" b="7517"/>
          <a:stretch/>
        </p:blipFill>
        <p:spPr>
          <a:xfrm>
            <a:off x="1188720" y="2377800"/>
            <a:ext cx="4530600" cy="2650320"/>
          </a:xfrm>
          <a:prstGeom prst="rect">
            <a:avLst/>
          </a:prstGeom>
          <a:ln>
            <a:noFill/>
          </a:ln>
        </p:spPr>
      </p:pic>
      <p:pic>
        <p:nvPicPr>
          <p:cNvPr id="260" name="图片 319" descr=""/>
          <p:cNvPicPr/>
          <p:nvPr/>
        </p:nvPicPr>
        <p:blipFill>
          <a:blip r:embed="rId2"/>
          <a:srcRect l="11045" t="9974" r="17694" b="9010"/>
          <a:stretch/>
        </p:blipFill>
        <p:spPr>
          <a:xfrm>
            <a:off x="6492240" y="2377800"/>
            <a:ext cx="4502520" cy="255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55600" y="1499040"/>
            <a:ext cx="408888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right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282680" y="5396760"/>
            <a:ext cx="97797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触摸手机电容屏右侧，正常情况为左图，干扰条件为右图，干扰造成的效果是同一行出现电容极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3" name="图片 322" descr=""/>
          <p:cNvPicPr/>
          <p:nvPr/>
        </p:nvPicPr>
        <p:blipFill>
          <a:blip r:embed="rId1"/>
          <a:srcRect l="10197" t="8189" r="16336" b="8546"/>
          <a:stretch/>
        </p:blipFill>
        <p:spPr>
          <a:xfrm>
            <a:off x="1398960" y="2377440"/>
            <a:ext cx="4635000" cy="2613960"/>
          </a:xfrm>
          <a:prstGeom prst="rect">
            <a:avLst/>
          </a:prstGeom>
          <a:ln>
            <a:noFill/>
          </a:ln>
        </p:spPr>
      </p:pic>
      <p:pic>
        <p:nvPicPr>
          <p:cNvPr id="264" name="图片 323" descr=""/>
          <p:cNvPicPr/>
          <p:nvPr/>
        </p:nvPicPr>
        <p:blipFill>
          <a:blip r:embed="rId2"/>
          <a:srcRect l="10632" t="9974" r="17357" b="9010"/>
          <a:stretch/>
        </p:blipFill>
        <p:spPr>
          <a:xfrm>
            <a:off x="6611040" y="2413440"/>
            <a:ext cx="4543560" cy="25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55600" y="1499040"/>
            <a:ext cx="408888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e81b7"/>
                </a:solidFill>
                <a:latin typeface="华文细黑"/>
                <a:ea typeface="华文细黑"/>
              </a:rPr>
              <a:t>up no_touch/touch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1283040" y="5396760"/>
            <a:ext cx="97797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触摸手机电容屏上侧，正常情况为左图，干扰条件为右图，干扰造成的效果是同一行出现电容极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大极小值，容易判定成为假触摸点。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7" name="图片 326" descr=""/>
          <p:cNvPicPr/>
          <p:nvPr/>
        </p:nvPicPr>
        <p:blipFill>
          <a:blip r:embed="rId1"/>
          <a:srcRect l="10632" t="9974" r="17357" b="9010"/>
          <a:stretch/>
        </p:blipFill>
        <p:spPr>
          <a:xfrm>
            <a:off x="978480" y="2377440"/>
            <a:ext cx="4506840" cy="2559240"/>
          </a:xfrm>
          <a:prstGeom prst="rect">
            <a:avLst/>
          </a:prstGeom>
          <a:ln>
            <a:noFill/>
          </a:ln>
        </p:spPr>
      </p:pic>
      <p:pic>
        <p:nvPicPr>
          <p:cNvPr id="268" name="图片 327" descr=""/>
          <p:cNvPicPr/>
          <p:nvPr/>
        </p:nvPicPr>
        <p:blipFill>
          <a:blip r:embed="rId2"/>
          <a:srcRect l="10632" t="9974" r="17357" b="9010"/>
          <a:stretch/>
        </p:blipFill>
        <p:spPr>
          <a:xfrm>
            <a:off x="6492240" y="2414160"/>
            <a:ext cx="4506840" cy="252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LibreOffice/6.0.7.3$Linux_X86_64 LibreOffice_project/00m0$Build-3</Application>
  <Words>207</Words>
  <Paragraphs>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2019-03-14T09:06:06Z</dcterms:created>
  <dc:creator>Zhourc</dc:creator>
  <dc:description/>
  <dc:language>en-US</dc:language>
  <cp:lastModifiedBy/>
  <dcterms:modified xsi:type="dcterms:W3CDTF">2019-03-18T21:02:31Z</dcterms:modified>
  <cp:revision>2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